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76" r:id="rId9"/>
    <p:sldId id="277" r:id="rId10"/>
    <p:sldId id="266" r:id="rId11"/>
    <p:sldId id="267" r:id="rId12"/>
    <p:sldId id="268" r:id="rId13"/>
    <p:sldId id="269" r:id="rId14"/>
    <p:sldId id="271" r:id="rId15"/>
    <p:sldId id="278" r:id="rId16"/>
    <p:sldId id="270" r:id="rId17"/>
    <p:sldId id="272" r:id="rId18"/>
    <p:sldId id="273" r:id="rId19"/>
    <p:sldId id="274" r:id="rId20"/>
    <p:sldId id="265" r:id="rId21"/>
  </p:sldIdLst>
  <p:sldSz cx="12192000" cy="6858000"/>
  <p:notesSz cx="6858000" cy="9239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29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29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7941E-B813-49C5-BF00-5E989ACFFB8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5612"/>
            <a:ext cx="5486400" cy="36393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6264"/>
            <a:ext cx="2971800" cy="4629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6264"/>
            <a:ext cx="2971800" cy="4629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EEA9-3366-4BAF-ABDD-145226535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1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11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39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79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54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45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0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61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75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9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12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21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130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06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06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06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49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5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2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83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33EEA9-3366-4BAF-ABDD-1452265357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5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01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1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8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-457038"/>
            <a:ext cx="10058400" cy="1450757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5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52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3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4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9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7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E0B858-DEBB-43AE-93F8-DB4542F20612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91FA25-8034-40F2-8D0F-E58ADBE7100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12520" y="983867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7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12773-4D71-4E22-A8DE-F988512BD6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Ekoji Sangha Annual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F467F-33F1-45E0-AF6D-2CDF480044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Sunday, 15 </a:t>
            </a:r>
            <a:r>
              <a:rPr lang="en-US" dirty="0" err="1"/>
              <a:t>november</a:t>
            </a:r>
            <a:r>
              <a:rPr lang="en-US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740004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Vote on 2019 Annual Meeting Minutes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41A97F-CC45-44A5-B79E-8568358927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1388"/>
          <a:stretch/>
        </p:blipFill>
        <p:spPr>
          <a:xfrm>
            <a:off x="2045941" y="1145220"/>
            <a:ext cx="8100118" cy="521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68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Vote on 2019 Annual Meeting Minutes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A5A5C58-34A6-45F0-A557-DA78B1123CE6}"/>
              </a:ext>
            </a:extLst>
          </p:cNvPr>
          <p:cNvGrpSpPr/>
          <p:nvPr/>
        </p:nvGrpSpPr>
        <p:grpSpPr>
          <a:xfrm>
            <a:off x="2422700" y="1035934"/>
            <a:ext cx="7282773" cy="5282450"/>
            <a:chOff x="2422700" y="1016884"/>
            <a:chExt cx="7282773" cy="528245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506F52F-5D73-447F-A2A0-C0BB59DCF2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2700" y="1016884"/>
              <a:ext cx="7282773" cy="479632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9908C53-F952-4AD4-BE4E-303086CC85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4887"/>
            <a:stretch/>
          </p:blipFill>
          <p:spPr>
            <a:xfrm>
              <a:off x="2422700" y="5749045"/>
              <a:ext cx="6961931" cy="5502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8930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Vote on 2019 Annual Meeting Minutes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72AF20-1836-4448-BCBB-D54614230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0528" y="1145220"/>
            <a:ext cx="8470912" cy="419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08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Election of Board Officers &amp; Trustees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F2EB11-C246-41E2-A2DD-9987A79FA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Nominations Committee—did not appoint this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Concluded that our traditional approach has had mixed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Sent letter to all Ekoji full pledged members seeking Board volunteers…no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Included calls for Board volunteers in email notices…no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Possible reasons: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2020’s focus on virtual programming probably decreased visibility of Board members’ efforts and contributions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Pandemic caused personal, professional, economic, health, spiritual changes for many—countless external competing priorities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</a:t>
            </a:r>
            <a:r>
              <a:rPr lang="en-US" sz="2400" dirty="0"/>
              <a:t>Election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Members as defined by membership application and pledge level may vote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Members as defined by membership application and pledge level may be nominated/self-nominate</a:t>
            </a:r>
          </a:p>
        </p:txBody>
      </p:sp>
    </p:spTree>
    <p:extLst>
      <p:ext uri="{BB962C8B-B14F-4D97-AF65-F5344CB8AC3E}">
        <p14:creationId xmlns:p14="http://schemas.microsoft.com/office/powerpoint/2010/main" val="376601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Current Board &amp; Trustees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F2EB11-C246-41E2-A2DD-9987A79FA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Board Members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Andrea Chapman, Co-President**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Maya Horio, Co-President**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Molly </a:t>
            </a:r>
            <a:r>
              <a:rPr lang="en-US" sz="2000" dirty="0" err="1"/>
              <a:t>Kuramoto</a:t>
            </a:r>
            <a:r>
              <a:rPr lang="en-US" sz="2000" dirty="0"/>
              <a:t>*, Vice President**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Jay Lindenberg, Treasurer** (stepping down)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Justin </a:t>
            </a:r>
            <a:r>
              <a:rPr lang="en-US" sz="2000" dirty="0" err="1"/>
              <a:t>Kuramoto</a:t>
            </a:r>
            <a:r>
              <a:rPr lang="en-US" sz="2000" dirty="0"/>
              <a:t>*, Secretary**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Archer Harmon*, Director-at-Large (stepping down)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Mikio Yamashita, BDK Advisor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Trustees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Ken Nakamura (stepping down)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Rich Wolford*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EB7486-97A8-41B8-9276-36EC55FD4123}"/>
              </a:ext>
            </a:extLst>
          </p:cNvPr>
          <p:cNvSpPr txBox="1"/>
          <p:nvPr/>
        </p:nvSpPr>
        <p:spPr>
          <a:xfrm>
            <a:off x="6531383" y="4558656"/>
            <a:ext cx="509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Completed 1- or 2-Year Term</a:t>
            </a:r>
          </a:p>
          <a:p>
            <a:r>
              <a:rPr lang="en-US" dirty="0"/>
              <a:t>** Executive Committee Position</a:t>
            </a:r>
          </a:p>
        </p:txBody>
      </p:sp>
    </p:spTree>
    <p:extLst>
      <p:ext uri="{BB962C8B-B14F-4D97-AF65-F5344CB8AC3E}">
        <p14:creationId xmlns:p14="http://schemas.microsoft.com/office/powerpoint/2010/main" val="267812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Election of Board Officers &amp; Trustees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0F2EB11-C246-41E2-A2DD-9987A79FA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Open Slate Due to Resignation and Term Closures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Three 2-year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Two 1-year positions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Trustees: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One 1-year position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One 2-year position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Presentation of Current Slate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Confirmation of Slate / Open Nomination from the Floor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Zoom Vote / Voice Vote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BOD (up to 5 positions)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Trustee (2 positions)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Closing Motion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28248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2020 Financial Report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CE0FB3-012D-479C-B58B-477E0BE16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Highlights: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Sangha donations generally steady since initial dip in the spring with temple closure.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Virtual fundraiser vastly mitigated lost income from cancelling </a:t>
            </a:r>
            <a:r>
              <a:rPr lang="en-US" sz="2200" dirty="0" err="1"/>
              <a:t>Obon</a:t>
            </a:r>
            <a:r>
              <a:rPr lang="en-US" sz="2200" dirty="0"/>
              <a:t> festival.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Facility costs largely remain static even with temple closure…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…But decreased costs in service and sangha supplies and travel support have helped.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BDK’s financial and corporate support remains a huge asset to the temple.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58490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>
            <a:normAutofit/>
          </a:bodyPr>
          <a:lstStyle/>
          <a:p>
            <a:r>
              <a:rPr lang="en-US" dirty="0"/>
              <a:t>Snapshot of Liquid Assets </a:t>
            </a:r>
            <a:r>
              <a:rPr lang="en-US" sz="2700" i="1" dirty="0"/>
              <a:t>(as of 10/31/20)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CE0FB3-012D-479C-B58B-477E0BE16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Board of Directors Accounts…TOTAL: $ 586,738.41 </a:t>
            </a:r>
            <a:r>
              <a:rPr lang="en-US" sz="1800" i="1" dirty="0"/>
              <a:t>(last year was $554,248)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PNC Checking Account (day-to-day operations): $ 188,900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PNC Ekoji 2 Checking Account (temple personnel): $ 16,145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PNC Money Market Account (operational reserve): $ 160,878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Morgan Stanley Investment Account (long-term growth): $ 220,815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Includes various restricted funds and Capital Campaign donations.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 Trustee Accounts: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Morgan Stanley Investment Account (long-term growth): $ 185,490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Accounts ear-marked for minister, building, and property-related expenses.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Also includes a few shares of Texas Instruments and Citi Group stocks.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Non-liquid assets include </a:t>
            </a:r>
            <a:r>
              <a:rPr lang="en-US" sz="2400" dirty="0" err="1"/>
              <a:t>Lakehaven</a:t>
            </a:r>
            <a:r>
              <a:rPr lang="en-US" sz="2400" dirty="0"/>
              <a:t> Lane property and temple parsonage.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45551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2020 Operations </a:t>
            </a:r>
            <a:r>
              <a:rPr lang="en-US" sz="2400" i="1" dirty="0"/>
              <a:t>(projected through 12/2020)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8619550-EED4-484C-9CDC-763684172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1299"/>
              </p:ext>
            </p:extLst>
          </p:nvPr>
        </p:nvGraphicFramePr>
        <p:xfrm>
          <a:off x="1131705" y="1075623"/>
          <a:ext cx="2414028" cy="5298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3482">
                  <a:extLst>
                    <a:ext uri="{9D8B030D-6E8A-4147-A177-3AD203B41FA5}">
                      <a16:colId xmlns:a16="http://schemas.microsoft.com/office/drawing/2014/main" val="2092114539"/>
                    </a:ext>
                  </a:extLst>
                </a:gridCol>
                <a:gridCol w="1070546">
                  <a:extLst>
                    <a:ext uri="{9D8B030D-6E8A-4147-A177-3AD203B41FA5}">
                      <a16:colId xmlns:a16="http://schemas.microsoft.com/office/drawing/2014/main" val="122456163"/>
                    </a:ext>
                  </a:extLst>
                </a:gridCol>
              </a:tblGrid>
              <a:tr h="2765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INCOME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BUDGET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561252"/>
                  </a:ext>
                </a:extLst>
              </a:tr>
              <a:tr h="54964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BDK Grant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$90,000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905700"/>
                  </a:ext>
                </a:extLst>
              </a:tr>
              <a:tr h="57378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Sangha Donations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$60,000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504402"/>
                  </a:ext>
                </a:extLst>
              </a:tr>
              <a:tr h="6057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Fundraising Events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543624"/>
                  </a:ext>
                </a:extLst>
              </a:tr>
              <a:tr h="5531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General Admin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720464"/>
                  </a:ext>
                </a:extLst>
              </a:tr>
              <a:tr h="5531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Education Activities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$1,200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53147"/>
                  </a:ext>
                </a:extLst>
              </a:tr>
              <a:tr h="27655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Rentals -- Parsonage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$26,000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946480"/>
                  </a:ext>
                </a:extLst>
              </a:tr>
              <a:tr h="56112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Rentals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$2,500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77997"/>
                  </a:ext>
                </a:extLst>
              </a:tr>
              <a:tr h="49155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 err="1">
                          <a:effectLst/>
                        </a:rPr>
                        <a:t>Obon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u="none" strike="noStrike" dirty="0">
                          <a:effectLst/>
                        </a:rPr>
                        <a:t>$24,000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91210"/>
                  </a:ext>
                </a:extLst>
              </a:tr>
              <a:tr h="3691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 INCOME</a:t>
                      </a:r>
                      <a:endParaRPr lang="en-US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$209,200</a:t>
                      </a:r>
                      <a:endParaRPr lang="en-US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8839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A25A76-425D-4C96-9A16-B7EB9CA49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215715"/>
              </p:ext>
            </p:extLst>
          </p:nvPr>
        </p:nvGraphicFramePr>
        <p:xfrm>
          <a:off x="3545733" y="1072644"/>
          <a:ext cx="1157680" cy="5282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7680">
                  <a:extLst>
                    <a:ext uri="{9D8B030D-6E8A-4147-A177-3AD203B41FA5}">
                      <a16:colId xmlns:a16="http://schemas.microsoft.com/office/drawing/2014/main" val="1239262980"/>
                    </a:ext>
                  </a:extLst>
                </a:gridCol>
              </a:tblGrid>
              <a:tr h="285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993375"/>
                  </a:ext>
                </a:extLst>
              </a:tr>
              <a:tr h="554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$90,000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947321"/>
                  </a:ext>
                </a:extLst>
              </a:tr>
              <a:tr h="56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$57,995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398256"/>
                  </a:ext>
                </a:extLst>
              </a:tr>
              <a:tr h="615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$23,015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19071"/>
                  </a:ext>
                </a:extLst>
              </a:tr>
              <a:tr h="564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$4,876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10231"/>
                  </a:ext>
                </a:extLst>
              </a:tr>
              <a:tr h="5504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$1,538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97469"/>
                  </a:ext>
                </a:extLst>
              </a:tr>
              <a:tr h="5563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$25,284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812158"/>
                  </a:ext>
                </a:extLst>
              </a:tr>
              <a:tr h="5534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828920"/>
                  </a:ext>
                </a:extLst>
              </a:tr>
              <a:tr h="4973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$1,675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48381"/>
                  </a:ext>
                </a:extLst>
              </a:tr>
              <a:tr h="54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$204,383</a:t>
                      </a:r>
                      <a:endParaRPr lang="en-US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25346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98C67BB-B114-4D76-AD40-C87002C27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977336"/>
              </p:ext>
            </p:extLst>
          </p:nvPr>
        </p:nvGraphicFramePr>
        <p:xfrm>
          <a:off x="4979918" y="1067970"/>
          <a:ext cx="3128132" cy="5657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7563">
                  <a:extLst>
                    <a:ext uri="{9D8B030D-6E8A-4147-A177-3AD203B41FA5}">
                      <a16:colId xmlns:a16="http://schemas.microsoft.com/office/drawing/2014/main" val="576348032"/>
                    </a:ext>
                  </a:extLst>
                </a:gridCol>
                <a:gridCol w="1090569">
                  <a:extLst>
                    <a:ext uri="{9D8B030D-6E8A-4147-A177-3AD203B41FA5}">
                      <a16:colId xmlns:a16="http://schemas.microsoft.com/office/drawing/2014/main" val="2586635017"/>
                    </a:ext>
                  </a:extLst>
                </a:gridCol>
              </a:tblGrid>
              <a:tr h="2793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EXPENSES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BUDGET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680154"/>
                  </a:ext>
                </a:extLst>
              </a:tr>
              <a:tr h="55075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General Administration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$7,000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762561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Temple Personnel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$123,560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658178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BCA/EDC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$14,000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70455"/>
                  </a:ext>
                </a:extLst>
              </a:tr>
              <a:tr h="37324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Fundraising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$1,600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687344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Parsonage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59957"/>
                  </a:ext>
                </a:extLst>
              </a:tr>
              <a:tr h="55075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Buddhist RC Education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$6,600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54168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Dharma School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$400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839451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Outreach/PR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$1,600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226081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Hospitality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$800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941533"/>
                  </a:ext>
                </a:extLst>
              </a:tr>
              <a:tr h="37324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Technology Support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$1,500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64831"/>
                  </a:ext>
                </a:extLst>
              </a:tr>
              <a:tr h="40879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Facilities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$30,000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956495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Misc. Facilities</a:t>
                      </a: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</a:t>
                      </a: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38587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 err="1">
                          <a:effectLst/>
                        </a:rPr>
                        <a:t>Obon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$6,000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088881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 EXPENSES</a:t>
                      </a:r>
                      <a:endParaRPr lang="en-US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$208,960</a:t>
                      </a:r>
                      <a:endParaRPr lang="en-US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020981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953825"/>
                  </a:ext>
                </a:extLst>
              </a:tr>
              <a:tr h="279369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</a:rPr>
                        <a:t>NET PROFIT/(LOSS)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</a:rPr>
                        <a:t>$240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03515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36C3211-03EC-4D38-B8F5-DE3A70150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35419"/>
              </p:ext>
            </p:extLst>
          </p:nvPr>
        </p:nvGraphicFramePr>
        <p:xfrm>
          <a:off x="8108050" y="1067970"/>
          <a:ext cx="1145905" cy="5662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5905">
                  <a:extLst>
                    <a:ext uri="{9D8B030D-6E8A-4147-A177-3AD203B41FA5}">
                      <a16:colId xmlns:a16="http://schemas.microsoft.com/office/drawing/2014/main" val="2143077723"/>
                    </a:ext>
                  </a:extLst>
                </a:gridCol>
              </a:tblGrid>
              <a:tr h="267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ACTUAL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87438"/>
                  </a:ext>
                </a:extLst>
              </a:tr>
              <a:tr h="55099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$6,306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77267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$120,603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603327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$14,145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576593"/>
                  </a:ext>
                </a:extLst>
              </a:tr>
              <a:tr h="38169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$2,187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183657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$740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01591"/>
                  </a:ext>
                </a:extLst>
              </a:tr>
              <a:tr h="55179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$449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442834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$83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399104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$1,225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49574"/>
                  </a:ext>
                </a:extLst>
              </a:tr>
              <a:tr h="26773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16381"/>
                  </a:ext>
                </a:extLst>
              </a:tr>
              <a:tr h="38806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$2,364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243014"/>
                  </a:ext>
                </a:extLst>
              </a:tr>
              <a:tr h="40105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$44,794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92009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13380"/>
                  </a:ext>
                </a:extLst>
              </a:tr>
              <a:tr h="267737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316464"/>
                  </a:ext>
                </a:extLst>
              </a:tr>
              <a:tr h="267737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$193,007</a:t>
                      </a:r>
                      <a:endParaRPr lang="en-US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480334"/>
                  </a:ext>
                </a:extLst>
              </a:tr>
              <a:tr h="26773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74963"/>
                  </a:ext>
                </a:extLst>
              </a:tr>
              <a:tr h="268826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</a:rPr>
                        <a:t>$11,376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3" marR="8073" marT="80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58433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18C1A6A-F861-4B57-9FAE-F965B2D18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71246"/>
              </p:ext>
            </p:extLst>
          </p:nvPr>
        </p:nvGraphicFramePr>
        <p:xfrm>
          <a:off x="9532104" y="1067970"/>
          <a:ext cx="2414028" cy="692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3482">
                  <a:extLst>
                    <a:ext uri="{9D8B030D-6E8A-4147-A177-3AD203B41FA5}">
                      <a16:colId xmlns:a16="http://schemas.microsoft.com/office/drawing/2014/main" val="3983863206"/>
                    </a:ext>
                  </a:extLst>
                </a:gridCol>
                <a:gridCol w="1070546">
                  <a:extLst>
                    <a:ext uri="{9D8B030D-6E8A-4147-A177-3AD203B41FA5}">
                      <a16:colId xmlns:a16="http://schemas.microsoft.com/office/drawing/2014/main" val="3730162776"/>
                    </a:ext>
                  </a:extLst>
                </a:gridCol>
              </a:tblGrid>
              <a:tr h="27655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Extraord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Income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754191"/>
                  </a:ext>
                </a:extLst>
              </a:tr>
              <a:tr h="4082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Cap. Camp.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74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907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2021 Proposed Budget – Vote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A6D583B-4043-4230-9407-ADB4C5204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985007"/>
              </p:ext>
            </p:extLst>
          </p:nvPr>
        </p:nvGraphicFramePr>
        <p:xfrm>
          <a:off x="1572444" y="1145220"/>
          <a:ext cx="3390270" cy="429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0942">
                  <a:extLst>
                    <a:ext uri="{9D8B030D-6E8A-4147-A177-3AD203B41FA5}">
                      <a16:colId xmlns:a16="http://schemas.microsoft.com/office/drawing/2014/main" val="1128033137"/>
                    </a:ext>
                  </a:extLst>
                </a:gridCol>
                <a:gridCol w="1149328">
                  <a:extLst>
                    <a:ext uri="{9D8B030D-6E8A-4147-A177-3AD203B41FA5}">
                      <a16:colId xmlns:a16="http://schemas.microsoft.com/office/drawing/2014/main" val="844973756"/>
                    </a:ext>
                  </a:extLst>
                </a:gridCol>
              </a:tblGrid>
              <a:tr h="2995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INCOME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BUDGET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567238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BDK Grant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$85,200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81508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Sangha Donations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$60,000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90093"/>
                  </a:ext>
                </a:extLst>
              </a:tr>
              <a:tr h="32918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Fundraising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$3,000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549395"/>
                  </a:ext>
                </a:extLst>
              </a:tr>
              <a:tr h="61658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General Administration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3915"/>
                  </a:ext>
                </a:extLst>
              </a:tr>
              <a:tr h="41973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Education Activities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622474"/>
                  </a:ext>
                </a:extLst>
              </a:tr>
              <a:tr h="308295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Rentals- Parsonage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$24,500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182032"/>
                  </a:ext>
                </a:extLst>
              </a:tr>
              <a:tr h="33788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Rentals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$750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80192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Investment Fund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20751"/>
                  </a:ext>
                </a:extLst>
              </a:tr>
              <a:tr h="31699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 err="1">
                          <a:effectLst/>
                        </a:rPr>
                        <a:t>Obon</a:t>
                      </a:r>
                      <a:r>
                        <a:rPr lang="en-US" sz="1800" u="none" strike="noStrike" dirty="0">
                          <a:effectLst/>
                        </a:rPr>
                        <a:t>/Virtual Fundraisers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$30,000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683949"/>
                  </a:ext>
                </a:extLst>
              </a:tr>
              <a:tr h="308295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 INCOME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$204,950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23271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355BF35-D6ED-4573-9A02-D767478EA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212408"/>
              </p:ext>
            </p:extLst>
          </p:nvPr>
        </p:nvGraphicFramePr>
        <p:xfrm>
          <a:off x="5437877" y="1145220"/>
          <a:ext cx="3653434" cy="4686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5935">
                  <a:extLst>
                    <a:ext uri="{9D8B030D-6E8A-4147-A177-3AD203B41FA5}">
                      <a16:colId xmlns:a16="http://schemas.microsoft.com/office/drawing/2014/main" val="1049551367"/>
                    </a:ext>
                  </a:extLst>
                </a:gridCol>
                <a:gridCol w="1197499">
                  <a:extLst>
                    <a:ext uri="{9D8B030D-6E8A-4147-A177-3AD203B41FA5}">
                      <a16:colId xmlns:a16="http://schemas.microsoft.com/office/drawing/2014/main" val="3382951891"/>
                    </a:ext>
                  </a:extLst>
                </a:gridCol>
              </a:tblGrid>
              <a:tr h="2688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EXPENSES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BUDGET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025047"/>
                  </a:ext>
                </a:extLst>
              </a:tr>
              <a:tr h="31560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General Administration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$7,000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28719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Temple Personnel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$121,660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284600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BCA/EDC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$14,000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37019"/>
                  </a:ext>
                </a:extLst>
              </a:tr>
              <a:tr h="32639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Fundraising Events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$1,500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194318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Parsonage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82054"/>
                  </a:ext>
                </a:extLst>
              </a:tr>
              <a:tr h="31276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Buddhist RC Education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$2,420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28975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Dharma School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$200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797166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Outreach/PR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$1,600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668046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Hospitality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$400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91937"/>
                  </a:ext>
                </a:extLst>
              </a:tr>
              <a:tr h="34458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Technology Support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$2,500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232380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Facilities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$30,000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833703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i="1" u="none" strike="noStrike" dirty="0">
                          <a:effectLst/>
                        </a:rPr>
                        <a:t>Misc. Facilities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i="1" u="none" strike="noStrike" dirty="0">
                          <a:effectLst/>
                        </a:rPr>
                        <a:t>$15,000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8236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 err="1">
                          <a:effectLst/>
                        </a:rPr>
                        <a:t>Obon</a:t>
                      </a:r>
                      <a:r>
                        <a:rPr lang="en-US" sz="1800" u="none" strike="noStrike" dirty="0">
                          <a:effectLst/>
                        </a:rPr>
                        <a:t>/Virtual Fundraisers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</a:rPr>
                        <a:t>$6,000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63151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 EXPENSES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$203,280</a:t>
                      </a:r>
                      <a:endParaRPr lang="en-US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7654"/>
                  </a:ext>
                </a:extLst>
              </a:tr>
              <a:tr h="268862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</a:rPr>
                        <a:t>NET PROFIT/(LOSS)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$1,670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26" marR="7926" marT="79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895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82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FA9E5-E94B-453E-A972-E134509A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A17C-6211-4847-BCD3-6006B80DB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13610"/>
            <a:ext cx="10058400" cy="5249334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Opening </a:t>
            </a:r>
            <a:r>
              <a:rPr lang="en-US" sz="2400" dirty="0" err="1"/>
              <a:t>Gassho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Attendance and Zoom Protocol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Rev Hayashi’s Report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Presidents’ 2020 Review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Review/Vote on 2019 Annual Meeting Minutes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Election of New Officers and Trustees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2020 Financial Report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2021 Proposed Budget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Open Discussion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 Closing </a:t>
            </a:r>
            <a:r>
              <a:rPr lang="en-US" sz="2400" dirty="0" err="1"/>
              <a:t>Gassho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87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Expressing Our Gratitude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1BAA92-A104-41F9-8D6A-B137B89EF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In this year of major upheaval, the Board has felt immense gratitude:</a:t>
            </a: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For Rev. Hayashi, for his spiritual leadership, flexibility, &amp; innovation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For our Minister’s Assistants and Rev. Hayashi’s family, for their behind-the-scenes contributions to the temple’s religious and operational activities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For BDK and Mr. Yamashita, for their unwavering support &amp; partnership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For each of our Board members and Trustees, who more than pulled their weight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Especially to Andrea, for her technical prowess and creativity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For all of our volunteers: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Team Purple, garden caretakers, facility handy-folk, Dharma School teachers, office overseers, musicians, service chairs, fundraising committee members, discussion leaders, and more!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And most of all, to our sangha members, for your support, flexibility, and trust</a:t>
            </a:r>
          </a:p>
          <a:p>
            <a:pPr marL="0" indent="0">
              <a:buNone/>
            </a:pPr>
            <a:endParaRPr lang="en-US" sz="900" dirty="0"/>
          </a:p>
          <a:p>
            <a:pPr marL="0" indent="0" algn="ctr">
              <a:buNone/>
            </a:pPr>
            <a:r>
              <a:rPr lang="en-US" sz="2400" dirty="0"/>
              <a:t>We look forward to working with you in the coming year!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628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938B4-DDE5-42B1-BD0B-A18CE912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 Protocol &amp;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4B591-60AD-4B6D-A5DA-DB64F13EB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71965"/>
            <a:ext cx="10058400" cy="500424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Please stay muted unless you have a question or comment.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Enabling video is welcome unless the connection becomes unstable.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Please rename your name to your Ekoji member name for roll call and vote </a:t>
            </a:r>
            <a:br>
              <a:rPr lang="en-US" sz="2400" dirty="0"/>
            </a:br>
            <a:r>
              <a:rPr lang="en-US" sz="2400" dirty="0"/>
              <a:t>   counting purposes.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 Please type questions into the chat box unless you are calling into the meeting </a:t>
            </a:r>
            <a:br>
              <a:rPr lang="en-US" sz="2400" dirty="0"/>
            </a:br>
            <a:r>
              <a:rPr lang="en-US" sz="2400" dirty="0"/>
              <a:t>   on audio only.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 When it is time to vote: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We will ask all in favor to raise their hand using the “raise hand” function.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We will ask those calling in with audio to only verbalize “opposed” votes; silence will be taken as agreement.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Let’s practice!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 Zoom meeting is being recorded to help document the meeting minutes and votes.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880493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5590C-C983-4255-A3BB-9B5619274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-435291"/>
            <a:ext cx="10058400" cy="1450757"/>
          </a:xfrm>
        </p:spPr>
        <p:txBody>
          <a:bodyPr/>
          <a:lstStyle/>
          <a:p>
            <a:r>
              <a:rPr lang="en-US" dirty="0"/>
              <a:t>Rev Hayashi’s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412-F2DA-4289-B304-F369B5B2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139551"/>
            <a:ext cx="10541345" cy="538958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Religious Services: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Funeral and Memorial Services: </a:t>
            </a:r>
            <a:r>
              <a:rPr lang="en-US" i="1" dirty="0"/>
              <a:t>Both offer valuable opportunity for participants to encounter the Dharma. In addition, donations made through these services financially support the temple</a:t>
            </a:r>
            <a:r>
              <a:rPr lang="en-US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 funeral services ( 1 in-person, 1 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 memorial services (1 in-person, 2 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Interment service for Mr. Chuck </a:t>
            </a:r>
            <a:r>
              <a:rPr lang="en-US" dirty="0" err="1"/>
              <a:t>Teubert</a:t>
            </a:r>
            <a:r>
              <a:rPr lang="en-US" dirty="0"/>
              <a:t> scheduled for Arlington National Cemetery on Jan 12, 2021 (in-person)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Buddhist Education offerings: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Introduction to Buddhism: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4-week Buddhism 101 course offered from Jan 26 – Feb 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Weds evening sessions: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Introduction to Shin Buddhism (Buddhism for You and Me)—5-week session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Reflection on the Pure Land—2-week session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Beyond Temple Walls—3-week session (virtual; hosted by Minister’s Assistant Ken Nakamura)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Upcoming Seminars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Consideration of Death in Shin Buddhism—1 session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Lecture on “Deep listening”—Dec 5 with Rev. Henry Adams, San Mateo Buddhist Temple (virtual)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Guest Speakers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Kieshiki</a:t>
            </a:r>
            <a:r>
              <a:rPr lang="en-US" dirty="0"/>
              <a:t> Dharma name affirmation Service—Jan 19 with Rev. </a:t>
            </a:r>
            <a:r>
              <a:rPr lang="en-US" dirty="0" err="1"/>
              <a:t>Kodo</a:t>
            </a:r>
            <a:r>
              <a:rPr lang="en-US" dirty="0"/>
              <a:t> </a:t>
            </a:r>
            <a:r>
              <a:rPr lang="en-US" dirty="0" err="1"/>
              <a:t>Umezu</a:t>
            </a:r>
            <a:r>
              <a:rPr lang="en-US" dirty="0"/>
              <a:t>, former Bishop of BCA (in-person)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Hanamatsuri</a:t>
            </a:r>
            <a:r>
              <a:rPr lang="en-US" dirty="0"/>
              <a:t> Service—Apr 5 with Rev. Tetsuo </a:t>
            </a:r>
            <a:r>
              <a:rPr lang="en-US" dirty="0" err="1"/>
              <a:t>Munetto</a:t>
            </a:r>
            <a:r>
              <a:rPr lang="en-US" dirty="0"/>
              <a:t>, Hawaii (cancelled)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Ekoji Fall Fundraiser—Oct 17 with BCA Bishop Marvin Harada, Dr. Jeff Wilson, and Laverne </a:t>
            </a:r>
            <a:r>
              <a:rPr lang="en-US" dirty="0" err="1"/>
              <a:t>Imori</a:t>
            </a:r>
            <a:r>
              <a:rPr lang="en-US" dirty="0"/>
              <a:t> (virtual)</a:t>
            </a:r>
          </a:p>
        </p:txBody>
      </p:sp>
    </p:spTree>
    <p:extLst>
      <p:ext uri="{BB962C8B-B14F-4D97-AF65-F5344CB8AC3E}">
        <p14:creationId xmlns:p14="http://schemas.microsoft.com/office/powerpoint/2010/main" val="27046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5590C-C983-4255-A3BB-9B5619274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-435291"/>
            <a:ext cx="10058400" cy="1450757"/>
          </a:xfrm>
        </p:spPr>
        <p:txBody>
          <a:bodyPr/>
          <a:lstStyle/>
          <a:p>
            <a:r>
              <a:rPr lang="en-US" dirty="0"/>
              <a:t>Rev Hayashi’s Report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412-F2DA-4289-B304-F369B5B2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139551"/>
            <a:ext cx="10541345" cy="53895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Other Activities: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Tea ceremony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Jan 4 with Dr. </a:t>
            </a:r>
            <a:r>
              <a:rPr lang="en-US" dirty="0" err="1"/>
              <a:t>Ohkuni</a:t>
            </a:r>
            <a:r>
              <a:rPr lang="en-US" dirty="0"/>
              <a:t> (in-person; all other dates cancelled)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Scouts of America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Metta and Padma Award program—Dec 1, 2019 – May 31, 2020. Instructors were Rev. Hayashi, Ken Nakamura, and </a:t>
            </a:r>
            <a:r>
              <a:rPr lang="en-US" dirty="0" err="1"/>
              <a:t>Truc</a:t>
            </a:r>
            <a:r>
              <a:rPr lang="en-US" dirty="0"/>
              <a:t> Vo. The three candidates—Connor H, Cody H, and Nami H—successfully achieved their awards. Held in-person until Feb; virtual Feb – May.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Lectures and Speaking Opportunities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Virginia Interfaith Center for Public Policy—Jun 10 on the topic of Faith &amp; Resilience Reflections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San Mateo Buddhist Temple—Sep 20 for their </a:t>
            </a:r>
            <a:r>
              <a:rPr lang="en-US" dirty="0" err="1"/>
              <a:t>Ohigan</a:t>
            </a:r>
            <a:r>
              <a:rPr lang="en-US" dirty="0"/>
              <a:t> (Fall Equinox) Service (virtual)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Lectures and Speaking Opportunities (upcoming)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BCA North-West District Bodhi Day Service—Dec 6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LA Buddhist Temple </a:t>
            </a:r>
            <a:r>
              <a:rPr lang="en-US" dirty="0" err="1"/>
              <a:t>Ho’onko</a:t>
            </a:r>
            <a:r>
              <a:rPr lang="en-US" dirty="0"/>
              <a:t> (</a:t>
            </a:r>
            <a:r>
              <a:rPr lang="en-US" dirty="0" err="1"/>
              <a:t>Shinran’s</a:t>
            </a:r>
            <a:r>
              <a:rPr lang="en-US" dirty="0"/>
              <a:t> commemoration) Service Lecture—Jan 16, 2021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Orange County Buddhist Church </a:t>
            </a:r>
            <a:r>
              <a:rPr lang="en-US" dirty="0" err="1"/>
              <a:t>Gotan</a:t>
            </a:r>
            <a:r>
              <a:rPr lang="en-US" dirty="0"/>
              <a:t>-E (</a:t>
            </a:r>
            <a:r>
              <a:rPr lang="en-US" dirty="0" err="1"/>
              <a:t>Shinran’s</a:t>
            </a:r>
            <a:r>
              <a:rPr lang="en-US" dirty="0"/>
              <a:t> birthday) Service—May 16, 2021 (virtual)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Business Travel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BCA National Council Meeting, Seattle—Feb 19-23 (in-person)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Fuken</a:t>
            </a:r>
            <a:r>
              <a:rPr lang="en-US" dirty="0"/>
              <a:t> (BCA Ministers’ Association Summer Seminar), LA—Aug 18-20 (virtual)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planned travel cancelled, including Ministers’ Assistant training session @Seabrook Buddhist Temple (March); Symposium at Mary Washington University (April); and Willow Grove Cemetery </a:t>
            </a:r>
            <a:r>
              <a:rPr lang="en-US" dirty="0" err="1"/>
              <a:t>Obon</a:t>
            </a:r>
            <a:r>
              <a:rPr lang="en-US" dirty="0"/>
              <a:t> Service (July)</a:t>
            </a:r>
          </a:p>
        </p:txBody>
      </p:sp>
    </p:spTree>
    <p:extLst>
      <p:ext uri="{BB962C8B-B14F-4D97-AF65-F5344CB8AC3E}">
        <p14:creationId xmlns:p14="http://schemas.microsoft.com/office/powerpoint/2010/main" val="100465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Presidents’ 2020 Review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127498-91C5-4107-B1A5-A9D4CB0C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139551"/>
            <a:ext cx="10541345" cy="39457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400" dirty="0"/>
              <a:t>Board priorities as set at start of 2020: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Outreach</a:t>
            </a:r>
            <a:r>
              <a:rPr lang="en-US" sz="2200" dirty="0"/>
              <a:t> to bring in new visitors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Initial goal: Smarter use of existing social media platforms and website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Add educational aspect—Shin Buddhism “word of the week”; three thoughtful/intentional posts each week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In-reach</a:t>
            </a:r>
            <a:r>
              <a:rPr lang="en-US" sz="2200" dirty="0"/>
              <a:t> to provide a “spiritual” home to our sangha community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Initial goal: Establish stewardship group system; add life topic quarterly presentations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Continuing/enhancing our </a:t>
            </a:r>
            <a:r>
              <a:rPr lang="en-US" sz="2200" b="1" dirty="0"/>
              <a:t>Shin Buddhist education </a:t>
            </a:r>
            <a:r>
              <a:rPr lang="en-US" sz="2200" dirty="0"/>
              <a:t>offerings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Initial goal: Revive monthly book discussions; schedule Buddhism 101 and other seminars</a:t>
            </a:r>
          </a:p>
        </p:txBody>
      </p:sp>
    </p:spTree>
    <p:extLst>
      <p:ext uri="{BB962C8B-B14F-4D97-AF65-F5344CB8AC3E}">
        <p14:creationId xmlns:p14="http://schemas.microsoft.com/office/powerpoint/2010/main" val="369082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E416-34E4-4B5D-A144-5EB067EE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Presidents’ 2020 Review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57F40C-7703-4611-9C98-700BFA924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139551"/>
            <a:ext cx="10541345" cy="136395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400" dirty="0"/>
              <a:t>Board and Rev. Hayashi decided to close temple doors as of 12 March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Immediate pivot to virtual programming and sangha check-ins, maintaining focus </a:t>
            </a:r>
            <a:br>
              <a:rPr lang="en-US" sz="2400" dirty="0"/>
            </a:br>
            <a:r>
              <a:rPr lang="en-US" sz="2400" dirty="0"/>
              <a:t>  on education, outreach, and in-reach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D8ACE-EAF9-4BBB-86FD-48BE65381AC7}"/>
              </a:ext>
            </a:extLst>
          </p:cNvPr>
          <p:cNvSpPr txBox="1"/>
          <p:nvPr/>
        </p:nvSpPr>
        <p:spPr>
          <a:xfrm>
            <a:off x="1091961" y="2521256"/>
            <a:ext cx="498925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Education and Outreach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Weekly virtual services since Sun, 15 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Virtual monthly Dharma Talk Watch Parties from Sep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Replaced by livestream services in Oct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Rev. Hayashi’s educational Weds evening virtual series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Monthly virtual book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Children’s Dharma School resumed in Oct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Successfully completed Metta-Padma award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Continue to update 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Adding more educational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Nen</a:t>
            </a:r>
            <a:r>
              <a:rPr lang="en-US" sz="1600" dirty="0"/>
              <a:t> Daiko &amp; </a:t>
            </a:r>
            <a:r>
              <a:rPr lang="en-US" sz="1600" dirty="0" err="1"/>
              <a:t>Dounen</a:t>
            </a:r>
            <a:r>
              <a:rPr lang="en-US" sz="1600" dirty="0"/>
              <a:t> Daiko began in-person practices in parking lot in Sep, adhering to safety protocols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3A4E4D-1A3C-443B-A77A-7B3D7C9008DC}"/>
              </a:ext>
            </a:extLst>
          </p:cNvPr>
          <p:cNvSpPr txBox="1"/>
          <p:nvPr/>
        </p:nvSpPr>
        <p:spPr>
          <a:xfrm>
            <a:off x="6367951" y="2503503"/>
            <a:ext cx="498925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In-Reach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Weekly Zoom meet-up with Ekoji seniors and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Stewardship Group phone trees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Initiated Dharma Echoes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Updated by-laws to add virtual associate category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Virtual seminar on retirement and estate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Ekoji ladies’ group resumed monthly in-person, socially distanced meetings at a local 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Virtual Happy Hour in the spring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28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741B10-DDFD-434F-8C24-69CC083E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91425"/>
            <a:ext cx="10541345" cy="57184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400" dirty="0"/>
              <a:t>Board monthly meetings and quarterly retreats ensured continuity of operations: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Re-opening decisions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Meetings focused on COVID-19 regional trends </a:t>
            </a:r>
            <a:r>
              <a:rPr lang="en-US" sz="1800" dirty="0" err="1"/>
              <a:t>etc</a:t>
            </a:r>
            <a:r>
              <a:rPr lang="en-US" sz="1800" dirty="0"/>
              <a:t> to determine if/when/how to re-open temple doors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Successfully held in-person </a:t>
            </a:r>
            <a:r>
              <a:rPr lang="en-US" sz="1800" dirty="0" err="1"/>
              <a:t>Obon</a:t>
            </a:r>
            <a:r>
              <a:rPr lang="en-US" sz="1800" dirty="0"/>
              <a:t> Service, using new safety protocols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Conducted sangha online survey to gauge sangha needs and readiness to return to in-person events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Successful virtual fall fundraiser, “Spreading Only Compassion”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Planning committee met weekly for two months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Weekend-long events focused on </a:t>
            </a:r>
            <a:r>
              <a:rPr lang="en-US" sz="1800" dirty="0" err="1"/>
              <a:t>Ekoji’s</a:t>
            </a:r>
            <a:r>
              <a:rPr lang="en-US" sz="1800" dirty="0"/>
              <a:t> past, present, and future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Founders’ Panel…cooking demonstration with Rev. Michael Endo…virtual walk/run…Contemporary Buddhism panel discussion…special address from BCA Bishop Marvin Harada…Ekoji trivia night…Dharma movie discussion…</a:t>
            </a:r>
            <a:r>
              <a:rPr lang="en-US" sz="1800" i="1" dirty="0" err="1"/>
              <a:t>Eitaikyo</a:t>
            </a:r>
            <a:r>
              <a:rPr lang="en-US" sz="1800" dirty="0"/>
              <a:t> Sunday Service…President address on </a:t>
            </a:r>
            <a:r>
              <a:rPr lang="en-US" sz="1800" dirty="0" err="1"/>
              <a:t>Ekoji’s</a:t>
            </a:r>
            <a:r>
              <a:rPr lang="en-US" sz="1800" dirty="0"/>
              <a:t> future…evening </a:t>
            </a:r>
            <a:r>
              <a:rPr lang="en-US" sz="1800" dirty="0" err="1"/>
              <a:t>candlight</a:t>
            </a:r>
            <a:r>
              <a:rPr lang="en-US" sz="1800" dirty="0"/>
              <a:t> ceremony in honor of those who passed before us.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Participants: local sangha members; former sangha members near and far; new sangha visitors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Exceeded fundraising goal of $21,000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Served as model for anticipated virtual fundraisers in 2021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ABA33D-0421-4E0A-B35C-F0B3776E5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Presidents’ 2020 Review</a:t>
            </a:r>
          </a:p>
        </p:txBody>
      </p:sp>
    </p:spTree>
    <p:extLst>
      <p:ext uri="{BB962C8B-B14F-4D97-AF65-F5344CB8AC3E}">
        <p14:creationId xmlns:p14="http://schemas.microsoft.com/office/powerpoint/2010/main" val="129024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741B10-DDFD-434F-8C24-69CC083E6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139550"/>
            <a:ext cx="10541345" cy="5718449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Addressing facility maintenance and renovations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Kitchen renovation still making slow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Servicing Garden of the Three Treasures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Removed old buried oil tank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Repaired </a:t>
            </a:r>
            <a:r>
              <a:rPr lang="en-US" sz="1800" dirty="0" err="1"/>
              <a:t>hondo</a:t>
            </a:r>
            <a:r>
              <a:rPr lang="en-US" sz="1800" dirty="0"/>
              <a:t> roof leak after summer rainstorms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Virtually attending BCA and EDC meetings and seminars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BCA webinars on temple re-opening considerations, fundraising efforts, Dharma School planning, </a:t>
            </a:r>
            <a:r>
              <a:rPr lang="en-US" sz="1800" dirty="0" err="1"/>
              <a:t>etc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EDC spring and fall meetings held virtually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ABA33D-0421-4E0A-B35C-F0B3776E5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8616"/>
          </a:xfrm>
        </p:spPr>
        <p:txBody>
          <a:bodyPr/>
          <a:lstStyle/>
          <a:p>
            <a:r>
              <a:rPr lang="en-US" dirty="0"/>
              <a:t>Presidents’ 2020 Review</a:t>
            </a:r>
          </a:p>
        </p:txBody>
      </p:sp>
    </p:spTree>
    <p:extLst>
      <p:ext uri="{BB962C8B-B14F-4D97-AF65-F5344CB8AC3E}">
        <p14:creationId xmlns:p14="http://schemas.microsoft.com/office/powerpoint/2010/main" val="32911148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5467</TotalTime>
  <Words>2118</Words>
  <Application>Microsoft Office PowerPoint</Application>
  <PresentationFormat>Widescreen</PresentationFormat>
  <Paragraphs>383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Retrospect</vt:lpstr>
      <vt:lpstr>Ekoji Sangha Annual Meeting</vt:lpstr>
      <vt:lpstr>Agenda </vt:lpstr>
      <vt:lpstr>Zoom Protocol &amp; Roll Call</vt:lpstr>
      <vt:lpstr>Rev Hayashi’s Report</vt:lpstr>
      <vt:lpstr>Rev Hayashi’s Report (cont)</vt:lpstr>
      <vt:lpstr>Presidents’ 2020 Review</vt:lpstr>
      <vt:lpstr>Presidents’ 2020 Review</vt:lpstr>
      <vt:lpstr>Presidents’ 2020 Review</vt:lpstr>
      <vt:lpstr>Presidents’ 2020 Review</vt:lpstr>
      <vt:lpstr>Vote on 2019 Annual Meeting Minutes</vt:lpstr>
      <vt:lpstr>Vote on 2019 Annual Meeting Minutes</vt:lpstr>
      <vt:lpstr>Vote on 2019 Annual Meeting Minutes</vt:lpstr>
      <vt:lpstr>Election of Board Officers &amp; Trustees</vt:lpstr>
      <vt:lpstr>Current Board &amp; Trustees</vt:lpstr>
      <vt:lpstr>Election of Board Officers &amp; Trustees</vt:lpstr>
      <vt:lpstr>2020 Financial Report</vt:lpstr>
      <vt:lpstr>Snapshot of Liquid Assets (as of 10/31/20)</vt:lpstr>
      <vt:lpstr>2020 Operations (projected through 12/2020)</vt:lpstr>
      <vt:lpstr>2021 Proposed Budget – Vote</vt:lpstr>
      <vt:lpstr>Expressing Our Gratitude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Ekoji Sangha Special Meeting: Proposed By-Law Change</dc:title>
  <dc:creator>m horio</dc:creator>
  <cp:lastModifiedBy>m horio</cp:lastModifiedBy>
  <cp:revision>72</cp:revision>
  <cp:lastPrinted>2020-11-15T14:35:26Z</cp:lastPrinted>
  <dcterms:created xsi:type="dcterms:W3CDTF">2020-07-12T01:20:43Z</dcterms:created>
  <dcterms:modified xsi:type="dcterms:W3CDTF">2020-11-15T15:47:24Z</dcterms:modified>
</cp:coreProperties>
</file>